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arlow Medium"/>
      <p:regular r:id="rId15"/>
    </p:embeddedFont>
    <p:embeddedFont>
      <p:font typeface="Barlow Medium"/>
      <p:regular r:id="rId16"/>
    </p:embeddedFont>
    <p:embeddedFont>
      <p:font typeface="Barlow Medium"/>
      <p:regular r:id="rId17"/>
    </p:embeddedFont>
    <p:embeddedFont>
      <p:font typeface="Barlow Medium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444466"/>
            <a:ext cx="7415927" cy="3785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Static Analysis and Code Optimization Techniques in Compiler Design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559998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presentation explores the crucial roles of static analysis and optimization in modern compiler design, aiming to enhance code performance and efficiency.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8998" y="439222"/>
            <a:ext cx="4917162" cy="443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Introduction to Compiler Design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558998" y="1202412"/>
            <a:ext cx="13512403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Compilers act as translators, converting high-level programming languages into machine-readable code.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787122" y="1637705"/>
            <a:ext cx="22860" cy="6153983"/>
          </a:xfrm>
          <a:prstGeom prst="roundRect">
            <a:avLst>
              <a:gd name="adj" fmla="val 293499"/>
            </a:avLst>
          </a:prstGeom>
          <a:solidFill>
            <a:srgbClr val="922022"/>
          </a:solidFill>
          <a:ln/>
        </p:spPr>
      </p:sp>
      <p:sp>
        <p:nvSpPr>
          <p:cNvPr id="5" name="Shape 3"/>
          <p:cNvSpPr/>
          <p:nvPr/>
        </p:nvSpPr>
        <p:spPr>
          <a:xfrm>
            <a:off x="955358" y="1985605"/>
            <a:ext cx="558998" cy="22860"/>
          </a:xfrm>
          <a:prstGeom prst="roundRect">
            <a:avLst>
              <a:gd name="adj" fmla="val 293499"/>
            </a:avLst>
          </a:prstGeom>
          <a:solidFill>
            <a:srgbClr val="922022"/>
          </a:solidFill>
          <a:ln/>
        </p:spPr>
      </p:sp>
      <p:sp>
        <p:nvSpPr>
          <p:cNvPr id="6" name="Shape 4"/>
          <p:cNvSpPr/>
          <p:nvPr/>
        </p:nvSpPr>
        <p:spPr>
          <a:xfrm>
            <a:off x="618887" y="1817370"/>
            <a:ext cx="359331" cy="359331"/>
          </a:xfrm>
          <a:prstGeom prst="roundRect">
            <a:avLst>
              <a:gd name="adj" fmla="val 1867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1048" y="1890474"/>
            <a:ext cx="75009" cy="213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677114" y="1797368"/>
            <a:ext cx="1774865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Lexical Analysis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1677114" y="2115026"/>
            <a:ext cx="12394287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Tokenizes the input code, breaking it down into meaningful units.</a:t>
            </a:r>
            <a:endParaRPr lang="en-US" sz="1250" dirty="0"/>
          </a:p>
        </p:txBody>
      </p:sp>
      <p:sp>
        <p:nvSpPr>
          <p:cNvPr id="10" name="Shape 8"/>
          <p:cNvSpPr/>
          <p:nvPr/>
        </p:nvSpPr>
        <p:spPr>
          <a:xfrm>
            <a:off x="955358" y="3037880"/>
            <a:ext cx="558998" cy="22860"/>
          </a:xfrm>
          <a:prstGeom prst="roundRect">
            <a:avLst>
              <a:gd name="adj" fmla="val 293499"/>
            </a:avLst>
          </a:prstGeom>
          <a:solidFill>
            <a:srgbClr val="922022"/>
          </a:solidFill>
          <a:ln/>
        </p:spPr>
      </p:sp>
      <p:sp>
        <p:nvSpPr>
          <p:cNvPr id="11" name="Shape 9"/>
          <p:cNvSpPr/>
          <p:nvPr/>
        </p:nvSpPr>
        <p:spPr>
          <a:xfrm>
            <a:off x="618887" y="2869644"/>
            <a:ext cx="359331" cy="359331"/>
          </a:xfrm>
          <a:prstGeom prst="roundRect">
            <a:avLst>
              <a:gd name="adj" fmla="val 1867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40569" y="2942749"/>
            <a:ext cx="115848" cy="213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677114" y="2849642"/>
            <a:ext cx="1774865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Syntax Analysis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1677114" y="3167301"/>
            <a:ext cx="12394287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Parses the token stream, verifying the code's grammatical correctness.</a:t>
            </a:r>
            <a:endParaRPr lang="en-US" sz="1250" dirty="0"/>
          </a:p>
        </p:txBody>
      </p:sp>
      <p:sp>
        <p:nvSpPr>
          <p:cNvPr id="15" name="Shape 13"/>
          <p:cNvSpPr/>
          <p:nvPr/>
        </p:nvSpPr>
        <p:spPr>
          <a:xfrm>
            <a:off x="955358" y="4090154"/>
            <a:ext cx="558998" cy="22860"/>
          </a:xfrm>
          <a:prstGeom prst="roundRect">
            <a:avLst>
              <a:gd name="adj" fmla="val 293499"/>
            </a:avLst>
          </a:prstGeom>
          <a:solidFill>
            <a:srgbClr val="922022"/>
          </a:solidFill>
          <a:ln/>
        </p:spPr>
      </p:sp>
      <p:sp>
        <p:nvSpPr>
          <p:cNvPr id="16" name="Shape 14"/>
          <p:cNvSpPr/>
          <p:nvPr/>
        </p:nvSpPr>
        <p:spPr>
          <a:xfrm>
            <a:off x="618887" y="3921919"/>
            <a:ext cx="359331" cy="359331"/>
          </a:xfrm>
          <a:prstGeom prst="roundRect">
            <a:avLst>
              <a:gd name="adj" fmla="val 1867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42712" y="3995023"/>
            <a:ext cx="111562" cy="213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1677114" y="3901916"/>
            <a:ext cx="1774865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Semantic Analysis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1677114" y="4219575"/>
            <a:ext cx="12394287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Ensures the code's meaning is consistent and valid, checking for type errors.</a:t>
            </a:r>
            <a:endParaRPr lang="en-US" sz="1250" dirty="0"/>
          </a:p>
        </p:txBody>
      </p:sp>
      <p:sp>
        <p:nvSpPr>
          <p:cNvPr id="20" name="Shape 18"/>
          <p:cNvSpPr/>
          <p:nvPr/>
        </p:nvSpPr>
        <p:spPr>
          <a:xfrm>
            <a:off x="955358" y="5142428"/>
            <a:ext cx="558998" cy="22860"/>
          </a:xfrm>
          <a:prstGeom prst="roundRect">
            <a:avLst>
              <a:gd name="adj" fmla="val 293499"/>
            </a:avLst>
          </a:prstGeom>
          <a:solidFill>
            <a:srgbClr val="922022"/>
          </a:solidFill>
          <a:ln/>
        </p:spPr>
      </p:sp>
      <p:sp>
        <p:nvSpPr>
          <p:cNvPr id="21" name="Shape 19"/>
          <p:cNvSpPr/>
          <p:nvPr/>
        </p:nvSpPr>
        <p:spPr>
          <a:xfrm>
            <a:off x="618887" y="4974193"/>
            <a:ext cx="359331" cy="359331"/>
          </a:xfrm>
          <a:prstGeom prst="roundRect">
            <a:avLst>
              <a:gd name="adj" fmla="val 1867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37830" y="5047298"/>
            <a:ext cx="121444" cy="213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4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1677114" y="4954191"/>
            <a:ext cx="2324219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Intermediate Code Generation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1677114" y="5271849"/>
            <a:ext cx="12394287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Translates the source code into an intermediate representation, optimizing for efficiency.</a:t>
            </a:r>
            <a:endParaRPr lang="en-US" sz="1250" dirty="0"/>
          </a:p>
        </p:txBody>
      </p:sp>
      <p:sp>
        <p:nvSpPr>
          <p:cNvPr id="25" name="Shape 23"/>
          <p:cNvSpPr/>
          <p:nvPr/>
        </p:nvSpPr>
        <p:spPr>
          <a:xfrm>
            <a:off x="955358" y="6194703"/>
            <a:ext cx="558998" cy="22860"/>
          </a:xfrm>
          <a:prstGeom prst="roundRect">
            <a:avLst>
              <a:gd name="adj" fmla="val 293499"/>
            </a:avLst>
          </a:prstGeom>
          <a:solidFill>
            <a:srgbClr val="922022"/>
          </a:solidFill>
          <a:ln/>
        </p:spPr>
      </p:sp>
      <p:sp>
        <p:nvSpPr>
          <p:cNvPr id="26" name="Shape 24"/>
          <p:cNvSpPr/>
          <p:nvPr/>
        </p:nvSpPr>
        <p:spPr>
          <a:xfrm>
            <a:off x="618887" y="6026468"/>
            <a:ext cx="359331" cy="359331"/>
          </a:xfrm>
          <a:prstGeom prst="roundRect">
            <a:avLst>
              <a:gd name="adj" fmla="val 1867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742831" y="6099572"/>
            <a:ext cx="111443" cy="213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5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1677114" y="6006465"/>
            <a:ext cx="1774865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Code Optimization</a:t>
            </a:r>
            <a:endParaRPr lang="en-US" sz="1350" dirty="0"/>
          </a:p>
        </p:txBody>
      </p:sp>
      <p:sp>
        <p:nvSpPr>
          <p:cNvPr id="29" name="Text 27"/>
          <p:cNvSpPr/>
          <p:nvPr/>
        </p:nvSpPr>
        <p:spPr>
          <a:xfrm>
            <a:off x="1677114" y="6324124"/>
            <a:ext cx="12394287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Improves the generated code's performance, making it faster and more efficient.</a:t>
            </a:r>
            <a:endParaRPr lang="en-US" sz="1250" dirty="0"/>
          </a:p>
        </p:txBody>
      </p:sp>
      <p:sp>
        <p:nvSpPr>
          <p:cNvPr id="30" name="Shape 28"/>
          <p:cNvSpPr/>
          <p:nvPr/>
        </p:nvSpPr>
        <p:spPr>
          <a:xfrm>
            <a:off x="955358" y="7246977"/>
            <a:ext cx="558998" cy="22860"/>
          </a:xfrm>
          <a:prstGeom prst="roundRect">
            <a:avLst>
              <a:gd name="adj" fmla="val 293499"/>
            </a:avLst>
          </a:prstGeom>
          <a:solidFill>
            <a:srgbClr val="922022"/>
          </a:solidFill>
          <a:ln/>
        </p:spPr>
      </p:sp>
      <p:sp>
        <p:nvSpPr>
          <p:cNvPr id="31" name="Shape 29"/>
          <p:cNvSpPr/>
          <p:nvPr/>
        </p:nvSpPr>
        <p:spPr>
          <a:xfrm>
            <a:off x="618887" y="7078742"/>
            <a:ext cx="359331" cy="359331"/>
          </a:xfrm>
          <a:prstGeom prst="roundRect">
            <a:avLst>
              <a:gd name="adj" fmla="val 1867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742831" y="7151846"/>
            <a:ext cx="111443" cy="213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6</a:t>
            </a:r>
            <a:endParaRPr lang="en-US" sz="1650" dirty="0"/>
          </a:p>
        </p:txBody>
      </p:sp>
      <p:sp>
        <p:nvSpPr>
          <p:cNvPr id="33" name="Text 31"/>
          <p:cNvSpPr/>
          <p:nvPr/>
        </p:nvSpPr>
        <p:spPr>
          <a:xfrm>
            <a:off x="1677114" y="7058739"/>
            <a:ext cx="1774865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Code Generation</a:t>
            </a:r>
            <a:endParaRPr lang="en-US" sz="1350" dirty="0"/>
          </a:p>
        </p:txBody>
      </p:sp>
      <p:sp>
        <p:nvSpPr>
          <p:cNvPr id="34" name="Text 32"/>
          <p:cNvSpPr/>
          <p:nvPr/>
        </p:nvSpPr>
        <p:spPr>
          <a:xfrm>
            <a:off x="1677114" y="7376398"/>
            <a:ext cx="12394287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Produces the final machine code that can be executed by the target processor.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69162"/>
            <a:ext cx="637805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Static Analysis Techniques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04871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Static analysis techniques analyze source code without actually executing it, uncovering potential issues.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96823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Type Checking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64037" y="455795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Verifies that variables and expressions are used with the correct data types, preventing errors.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695" y="396823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Data Flow Analysis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5372695" y="455795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Tracks the flow of data throughout the code, identifying potential issues like unused variables or undefined values.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81354" y="396823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Control Flow Analysis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9881354" y="455795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Examines the flow of control in the program, identifying potential issues like unreachable code or infinite loops.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809" y="594598"/>
            <a:ext cx="4798814" cy="599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Control Flow Analysis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55809" y="1518285"/>
            <a:ext cx="7632383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Control flow analysis determines how a program's execution path progresses, identifying potentially problematic areas.</a:t>
            </a:r>
            <a:endParaRPr lang="en-US" sz="17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809" y="2452211"/>
            <a:ext cx="1079659" cy="172759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59318" y="2668072"/>
            <a:ext cx="2399347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Dominator Analysis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2159318" y="3097411"/>
            <a:ext cx="6228874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Identifies nodes that must be executed before other nodes in the program.</a:t>
            </a:r>
            <a:endParaRPr lang="en-US" sz="17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809" y="4179808"/>
            <a:ext cx="1079659" cy="172759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59318" y="4395668"/>
            <a:ext cx="2533888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Post Dominator Analysis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2159318" y="4825008"/>
            <a:ext cx="6228874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Identifies nodes that must be executed after other nodes in the program.</a:t>
            </a:r>
            <a:endParaRPr lang="en-US" sz="17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809" y="5907405"/>
            <a:ext cx="1079659" cy="172759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59318" y="6123265"/>
            <a:ext cx="2399347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Loop Analysis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2159318" y="6552605"/>
            <a:ext cx="6228874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Identifies and characterizes loops, enabling optimization techniques like loop unrolling.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9271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Data Flow Analysis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184880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flow analysis tracks the flow of data within a program, identifying potential issues like unused variables or undefined values.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2916555"/>
            <a:ext cx="7415927" cy="4520327"/>
          </a:xfrm>
          <a:prstGeom prst="roundRect">
            <a:avLst>
              <a:gd name="adj" fmla="val 229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365677" y="2931795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612493" y="308752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Reaching Definitions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0309027" y="3087529"/>
            <a:ext cx="31952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Identifies the definitions of variables that can be used at each point in the program.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65677" y="4428411"/>
            <a:ext cx="7385447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612493" y="4584144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Live Variable Analysis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0309027" y="4584144"/>
            <a:ext cx="31952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Determines which variables are potentially used after a given program point.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65677" y="5925026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612493" y="6080760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Available Expressions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0309027" y="6080760"/>
            <a:ext cx="31952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Tracks expressions that have already been computed and can be reused.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3677" y="856655"/>
            <a:ext cx="5773460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Optimization Techniques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843677" y="1887974"/>
            <a:ext cx="7456646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Optimization techniques aim to improve the performance of generated code, reducing execution time and resource consumption.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43677" y="3201710"/>
            <a:ext cx="542330" cy="54233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58228" y="3312081"/>
            <a:ext cx="113228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4"/>
          <p:cNvSpPr/>
          <p:nvPr/>
        </p:nvSpPr>
        <p:spPr>
          <a:xfrm>
            <a:off x="1626989" y="3201710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Constant Folding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626989" y="3681055"/>
            <a:ext cx="2824520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Evaluates constant expressions at compile time, reducing runtime overhead.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4692491" y="3201710"/>
            <a:ext cx="542330" cy="54233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76205" y="3312081"/>
            <a:ext cx="174903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1" name="Text 8"/>
          <p:cNvSpPr/>
          <p:nvPr/>
        </p:nvSpPr>
        <p:spPr>
          <a:xfrm>
            <a:off x="5475803" y="3201710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Dead Code Elimination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5475803" y="3681055"/>
            <a:ext cx="2824520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Removes unreachable or unused code, streamlining the program.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843677" y="5736193"/>
            <a:ext cx="542330" cy="54233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0605" y="5846564"/>
            <a:ext cx="168473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2"/>
          <p:cNvSpPr/>
          <p:nvPr/>
        </p:nvSpPr>
        <p:spPr>
          <a:xfrm>
            <a:off x="1626989" y="5736193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Loop Unrolling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1626989" y="6215539"/>
            <a:ext cx="2824520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Repeats the loop body multiple times, potentially reducing overhead.</a:t>
            </a:r>
            <a:endParaRPr lang="en-US" sz="1850" dirty="0"/>
          </a:p>
        </p:txBody>
      </p:sp>
      <p:sp>
        <p:nvSpPr>
          <p:cNvPr id="17" name="Shape 14"/>
          <p:cNvSpPr/>
          <p:nvPr/>
        </p:nvSpPr>
        <p:spPr>
          <a:xfrm>
            <a:off x="4692491" y="5736193"/>
            <a:ext cx="542330" cy="54233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4872038" y="5846564"/>
            <a:ext cx="183237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4</a:t>
            </a:r>
            <a:endParaRPr lang="en-US" sz="2500" dirty="0"/>
          </a:p>
        </p:txBody>
      </p:sp>
      <p:sp>
        <p:nvSpPr>
          <p:cNvPr id="19" name="Text 16"/>
          <p:cNvSpPr/>
          <p:nvPr/>
        </p:nvSpPr>
        <p:spPr>
          <a:xfrm>
            <a:off x="5475803" y="5736193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Strength Reduction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5475803" y="6215539"/>
            <a:ext cx="2824520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Replaces expensive operations with equivalent but less costly operations.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2678" y="547330"/>
            <a:ext cx="4421029" cy="552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Peephole Optimization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82678" y="1398270"/>
            <a:ext cx="7751445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Peephole optimization focuses on small, localized code sequences, improving efficiency by simplifying or rearranging instructions.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2678" y="2258497"/>
            <a:ext cx="497324" cy="49732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82678" y="2954655"/>
            <a:ext cx="2210514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Strength Reduction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182678" y="3350300"/>
            <a:ext cx="7751445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Replaces expensive operations with equivalent but less costly operations.</a:t>
            </a:r>
            <a:endParaRPr lang="en-US" sz="15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678" y="4265295"/>
            <a:ext cx="497324" cy="49732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182678" y="4961453"/>
            <a:ext cx="2210514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Jump Optimization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6182678" y="5357098"/>
            <a:ext cx="7751445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Simplifies jump instructions to reduce the number of instructions executed.</a:t>
            </a:r>
            <a:endParaRPr lang="en-US" sz="15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678" y="6272093"/>
            <a:ext cx="497324" cy="49732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182678" y="6968252"/>
            <a:ext cx="2210514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Dead Code Elimination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6182678" y="7363897"/>
            <a:ext cx="7751445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Removes unreachable or unused code, streamlining the program.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0546" y="1054894"/>
            <a:ext cx="7185303" cy="622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Conclusion and Future Directions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70546" y="2013228"/>
            <a:ext cx="7575709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Static analysis and optimization techniques play crucial roles in modern compiler design, ensuring efficient and effective code execution.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70546" y="2982277"/>
            <a:ext cx="3675936" cy="2342674"/>
          </a:xfrm>
          <a:prstGeom prst="roundRect">
            <a:avLst>
              <a:gd name="adj" fmla="val 401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02122" y="3213854"/>
            <a:ext cx="2764393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Automated Code Analysis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502122" y="3659386"/>
            <a:ext cx="3212783" cy="1075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Leveraging AI and machine learning for more sophisticated code analysis and optimization.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0438" y="2982277"/>
            <a:ext cx="3675936" cy="2342674"/>
          </a:xfrm>
          <a:prstGeom prst="roundRect">
            <a:avLst>
              <a:gd name="adj" fmla="val 401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2014" y="3213854"/>
            <a:ext cx="309538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Cross-Platform Optimization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10402014" y="3659386"/>
            <a:ext cx="3212783" cy="1433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Developing optimization techniques that cater to the specific characteristics of different target platforms.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70546" y="5548908"/>
            <a:ext cx="7575709" cy="1625679"/>
          </a:xfrm>
          <a:prstGeom prst="roundRect">
            <a:avLst>
              <a:gd name="adj" fmla="val 5788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02122" y="5780484"/>
            <a:ext cx="2489359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Energy Efficiency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6502122" y="6226016"/>
            <a:ext cx="7112556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Focusing on energy-conscious optimization strategies to reduce power consumption in resource-constrained environments.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2024-11-25T03:34:32Z</dcterms:created>
  <dcterms:modified xsi:type="dcterms:W3CDTF">2024-11-25T03:34:32Z</dcterms:modified>
</cp:coreProperties>
</file>